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9"/>
  </p:notesMasterIdLst>
  <p:sldIdLst>
    <p:sldId id="259" r:id="rId2"/>
    <p:sldId id="326" r:id="rId3"/>
    <p:sldId id="329" r:id="rId4"/>
    <p:sldId id="264" r:id="rId5"/>
    <p:sldId id="330" r:id="rId6"/>
    <p:sldId id="333" r:id="rId7"/>
    <p:sldId id="331" r:id="rId8"/>
    <p:sldId id="334" r:id="rId9"/>
    <p:sldId id="340" r:id="rId10"/>
    <p:sldId id="328" r:id="rId11"/>
    <p:sldId id="338" r:id="rId12"/>
    <p:sldId id="279" r:id="rId13"/>
    <p:sldId id="341" r:id="rId14"/>
    <p:sldId id="339" r:id="rId15"/>
    <p:sldId id="343" r:id="rId16"/>
    <p:sldId id="335" r:id="rId17"/>
    <p:sldId id="281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2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5FAE0-0D10-E648-9445-E6A160030003}" type="datetimeFigureOut">
              <a:rPr lang="en-US" smtClean="0"/>
              <a:t>6/18/11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68763-D628-5048-9107-11DF3848CB1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  <p:sp>
        <p:nvSpPr>
          <p:cNvPr id="2458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5DB7B3E7-CEC8-DC40-9E6D-EF0D22694B2D}" type="slidenum">
              <a:rPr lang="en-US" sz="1200"/>
              <a:pPr algn="r"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5CABB673-31DB-0440-9429-88E78BCFA1A2}" type="slidenum">
              <a:rPr lang="en-US" sz="1200"/>
              <a:pPr algn="r"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CDD19EE7-B940-0B40-AE34-F9D74CA3534D}" type="slidenum">
              <a:rPr lang="en-US" sz="1200"/>
              <a:pPr algn="r"/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  <p:sp>
        <p:nvSpPr>
          <p:cNvPr id="2048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A1E4A489-E14E-0B45-BDE3-B744AA0FA464}" type="slidenum">
              <a:rPr lang="en-US" sz="1200"/>
              <a:pPr algn="r"/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  <p:sp>
        <p:nvSpPr>
          <p:cNvPr id="1946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5BE9808F-47AD-4C44-8C9D-144C7064AB9F}" type="slidenum">
              <a:rPr lang="en-US" sz="1200"/>
              <a:pPr algn="r"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  <p:sp>
        <p:nvSpPr>
          <p:cNvPr id="5632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2A8C7664-6DE3-B44F-B061-DCD85E2E3160}" type="slidenum">
              <a:rPr lang="en-US" sz="1200"/>
              <a:pPr algn="r"/>
              <a:t>14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B6013-6DC7-9A42-84E4-02B64AE2C58B}" type="datetimeFigureOut">
              <a:rPr lang="en-US" smtClean="0"/>
              <a:t>6/18/11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83739-2B21-4341-9499-16FDEB0D953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1668463" y="7236884"/>
            <a:ext cx="1846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2481264" y="1991784"/>
            <a:ext cx="62134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4000" b="1">
                <a:solidFill>
                  <a:srgbClr val="FFFFFF"/>
                </a:solidFill>
              </a:rPr>
              <a:t>The Online Economy: </a:t>
            </a:r>
          </a:p>
          <a:p>
            <a:pPr algn="r"/>
            <a:r>
              <a:rPr lang="en-US" sz="2400" b="1">
                <a:solidFill>
                  <a:srgbClr val="FFFFFF"/>
                </a:solidFill>
              </a:rPr>
              <a:t>How the Internet fuels economic growth</a:t>
            </a:r>
          </a:p>
        </p:txBody>
      </p:sp>
      <p:pic>
        <p:nvPicPr>
          <p:cNvPr id="14340" name="Picture 9" descr="Picture 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" y="5681134"/>
            <a:ext cx="1555750" cy="903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46064" y="0"/>
            <a:ext cx="9109075" cy="1077384"/>
          </a:xfrm>
        </p:spPr>
        <p:txBody>
          <a:bodyPr/>
          <a:lstStyle/>
          <a:p>
            <a:pPr algn="l"/>
            <a:r>
              <a:rPr lang="en-US" sz="2500" b="1" dirty="0" smtClean="0">
                <a:latin typeface="Arial" charset="0"/>
                <a:ea typeface="Arial" charset="0"/>
                <a:cs typeface="Arial" charset="0"/>
              </a:rPr>
              <a:t>Internet is the trade route of the 21</a:t>
            </a:r>
            <a:r>
              <a:rPr lang="en-US" sz="2500" b="1" baseline="30000" dirty="0" smtClean="0">
                <a:latin typeface="Arial" charset="0"/>
                <a:ea typeface="Arial" charset="0"/>
                <a:cs typeface="Arial" charset="0"/>
              </a:rPr>
              <a:t>st</a:t>
            </a:r>
            <a:r>
              <a:rPr lang="en-US" sz="2500" b="1" dirty="0" smtClean="0">
                <a:latin typeface="Arial" charset="0"/>
                <a:ea typeface="Arial" charset="0"/>
                <a:cs typeface="Arial" charset="0"/>
              </a:rPr>
              <a:t> century</a:t>
            </a:r>
            <a:endParaRPr lang="en-US" sz="2500" b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5" descr="images camel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832" y="2168917"/>
            <a:ext cx="6260168" cy="46890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7363" y="2383345"/>
            <a:ext cx="236646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Allow the free flow of data across the Internet</a:t>
            </a:r>
          </a:p>
          <a:p>
            <a:endParaRPr lang="en-US" sz="2000" dirty="0" smtClean="0"/>
          </a:p>
          <a:p>
            <a:r>
              <a:rPr lang="en-US" sz="2000" dirty="0" smtClean="0"/>
              <a:t>Ensure data can be easily transferred and accessed</a:t>
            </a:r>
          </a:p>
          <a:p>
            <a:endParaRPr lang="en-US" sz="2000" dirty="0" smtClean="0"/>
          </a:p>
          <a:p>
            <a:r>
              <a:rPr lang="en-US" sz="2000" dirty="0" smtClean="0"/>
              <a:t>Prevent parties from requiring local data centers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>
          <a:xfrm>
            <a:off x="246064" y="0"/>
            <a:ext cx="9109075" cy="1077384"/>
          </a:xfrm>
        </p:spPr>
        <p:txBody>
          <a:bodyPr/>
          <a:lstStyle/>
          <a:p>
            <a:pPr algn="l"/>
            <a:r>
              <a:rPr lang="en-US" sz="2500" b="1" dirty="0" smtClean="0">
                <a:solidFill>
                  <a:srgbClr val="404040"/>
                </a:solidFill>
                <a:latin typeface="Arial" charset="0"/>
                <a:ea typeface="Arial" charset="0"/>
                <a:cs typeface="Arial" charset="0"/>
              </a:rPr>
              <a:t>Innovation</a:t>
            </a:r>
            <a:r>
              <a:rPr lang="en-US" sz="2500" b="1" dirty="0" smtClean="0">
                <a:solidFill>
                  <a:srgbClr val="404040"/>
                </a:solidFill>
                <a:latin typeface="Arial" charset="0"/>
                <a:ea typeface="Arial" charset="0"/>
                <a:cs typeface="Arial" charset="0"/>
              </a:rPr>
              <a:t> is growth</a:t>
            </a:r>
            <a:endParaRPr lang="en-US" sz="2500" b="1" dirty="0" smtClean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8435" name="Picture 8" descr="crayon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87968"/>
            <a:ext cx="9144000" cy="5755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4275" name="Title 1"/>
          <p:cNvSpPr>
            <a:spLocks noGrp="1"/>
          </p:cNvSpPr>
          <p:nvPr>
            <p:ph type="title" idx="4294967295"/>
          </p:nvPr>
        </p:nvSpPr>
        <p:spPr>
          <a:xfrm>
            <a:off x="246064" y="0"/>
            <a:ext cx="8669337" cy="1077384"/>
          </a:xfrm>
        </p:spPr>
        <p:txBody>
          <a:bodyPr/>
          <a:lstStyle/>
          <a:p>
            <a:pPr algn="l"/>
            <a:r>
              <a:rPr lang="en-US" sz="2500" b="1" smtClean="0">
                <a:latin typeface="Arial" charset="0"/>
                <a:ea typeface="Arial" charset="0"/>
                <a:cs typeface="Arial" charset="0"/>
              </a:rPr>
              <a:t>Internet is enabling new business models</a:t>
            </a:r>
          </a:p>
        </p:txBody>
      </p:sp>
      <p:pic>
        <p:nvPicPr>
          <p:cNvPr id="54276" name="Picture 4" descr="7_scal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17600"/>
            <a:ext cx="91440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4275" name="Title 1"/>
          <p:cNvSpPr>
            <a:spLocks noGrp="1"/>
          </p:cNvSpPr>
          <p:nvPr>
            <p:ph type="title" idx="4294967295"/>
          </p:nvPr>
        </p:nvSpPr>
        <p:spPr>
          <a:xfrm>
            <a:off x="246064" y="0"/>
            <a:ext cx="8669337" cy="1077384"/>
          </a:xfrm>
        </p:spPr>
        <p:txBody>
          <a:bodyPr/>
          <a:lstStyle/>
          <a:p>
            <a:pPr algn="l"/>
            <a:r>
              <a:rPr lang="en-US" sz="2500" b="1" dirty="0" smtClean="0">
                <a:latin typeface="Arial" charset="0"/>
                <a:ea typeface="Arial" charset="0"/>
                <a:cs typeface="Arial" charset="0"/>
              </a:rPr>
              <a:t>Flexibility for a changing world</a:t>
            </a:r>
            <a:endParaRPr lang="en-US" sz="2500" b="1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 descr="flexibilit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409" y="1111493"/>
            <a:ext cx="5710591" cy="57465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3041" y="1787510"/>
            <a:ext cx="2680881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Framework that creates possibility not limits</a:t>
            </a:r>
          </a:p>
          <a:p>
            <a:endParaRPr lang="en-US" sz="2400" dirty="0" smtClean="0"/>
          </a:p>
          <a:p>
            <a:r>
              <a:rPr lang="en-US" sz="2400" dirty="0" smtClean="0"/>
              <a:t>Limitations of copyrights and trademarks </a:t>
            </a:r>
          </a:p>
          <a:p>
            <a:endParaRPr lang="en-US" sz="2400" dirty="0" smtClean="0"/>
          </a:p>
          <a:p>
            <a:r>
              <a:rPr lang="en-US" sz="2400" dirty="0" smtClean="0"/>
              <a:t>Proportionate and tailored penalties</a:t>
            </a:r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 idx="4294967295"/>
          </p:nvPr>
        </p:nvSpPr>
        <p:spPr>
          <a:xfrm>
            <a:off x="246064" y="0"/>
            <a:ext cx="9109075" cy="1077384"/>
          </a:xfrm>
        </p:spPr>
        <p:txBody>
          <a:bodyPr/>
          <a:lstStyle/>
          <a:p>
            <a:pPr algn="l"/>
            <a:r>
              <a:rPr lang="en-US" sz="2500" b="1" dirty="0" smtClean="0">
                <a:solidFill>
                  <a:srgbClr val="404040"/>
                </a:solidFill>
                <a:latin typeface="Arial" charset="0"/>
                <a:ea typeface="Arial" charset="0"/>
                <a:cs typeface="Arial" charset="0"/>
              </a:rPr>
              <a:t>Safe Harbors for Internet Intermediaries</a:t>
            </a:r>
            <a:endParaRPr lang="en-US" sz="2500" b="1" dirty="0" smtClean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5300" name="Picture 8" descr="mitte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02784"/>
            <a:ext cx="9144000" cy="575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 idx="4294967295"/>
          </p:nvPr>
        </p:nvSpPr>
        <p:spPr>
          <a:xfrm>
            <a:off x="246064" y="0"/>
            <a:ext cx="9109075" cy="1077384"/>
          </a:xfrm>
        </p:spPr>
        <p:txBody>
          <a:bodyPr/>
          <a:lstStyle/>
          <a:p>
            <a:pPr algn="l"/>
            <a:r>
              <a:rPr lang="en-US" sz="2500" b="1" dirty="0" smtClean="0">
                <a:solidFill>
                  <a:srgbClr val="404040"/>
                </a:solidFill>
                <a:latin typeface="Arial" charset="0"/>
                <a:ea typeface="Arial" charset="0"/>
                <a:cs typeface="Arial" charset="0"/>
              </a:rPr>
              <a:t>Technology can fix the problem</a:t>
            </a:r>
            <a:endParaRPr lang="en-US" sz="2500" b="1" dirty="0" smtClean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1204" name="Picture 16" descr="bulb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87968"/>
            <a:ext cx="9144000" cy="5755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84621" y="2540144"/>
            <a:ext cx="152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Notice –and-takedown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econ_driv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itle 4"/>
          <p:cNvSpPr>
            <a:spLocks noGrp="1"/>
          </p:cNvSpPr>
          <p:nvPr>
            <p:ph type="title"/>
          </p:nvPr>
        </p:nvSpPr>
        <p:spPr>
          <a:xfrm>
            <a:off x="381000" y="-29633"/>
            <a:ext cx="3505200" cy="1731433"/>
          </a:xfrm>
        </p:spPr>
        <p:txBody>
          <a:bodyPr/>
          <a:lstStyle/>
          <a:p>
            <a:pPr algn="l" eaLnBrk="1" hangingPunct="1"/>
            <a:r>
              <a:rPr lang="en-US" sz="2400" smtClean="0">
                <a:solidFill>
                  <a:srgbClr val="1996E7"/>
                </a:solidFill>
                <a:ea typeface="Arial" charset="0"/>
                <a:cs typeface="Arial" charset="0"/>
              </a:rPr>
              <a:t>Internet is a key driver </a:t>
            </a:r>
            <a:br>
              <a:rPr lang="en-US" sz="2400" smtClean="0">
                <a:solidFill>
                  <a:srgbClr val="1996E7"/>
                </a:solidFill>
                <a:ea typeface="Arial" charset="0"/>
                <a:cs typeface="Arial" charset="0"/>
              </a:rPr>
            </a:br>
            <a:r>
              <a:rPr lang="en-US" sz="2400" smtClean="0">
                <a:solidFill>
                  <a:srgbClr val="1996E7"/>
                </a:solidFill>
                <a:ea typeface="Arial" charset="0"/>
                <a:cs typeface="Arial" charset="0"/>
              </a:rPr>
              <a:t>of economic growth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Box 5"/>
          <p:cNvSpPr txBox="1">
            <a:spLocks noChangeArrowheads="1"/>
          </p:cNvSpPr>
          <p:nvPr/>
        </p:nvSpPr>
        <p:spPr bwMode="auto">
          <a:xfrm>
            <a:off x="1668463" y="7236884"/>
            <a:ext cx="1846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8371" name="Rectangle 5"/>
          <p:cNvSpPr>
            <a:spLocks noChangeArrowheads="1"/>
          </p:cNvSpPr>
          <p:nvPr/>
        </p:nvSpPr>
        <p:spPr bwMode="auto">
          <a:xfrm>
            <a:off x="2946400" y="1991785"/>
            <a:ext cx="57483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4000" b="1">
                <a:solidFill>
                  <a:srgbClr val="FFFFFF"/>
                </a:solidFill>
              </a:rPr>
              <a:t>Thank you</a:t>
            </a:r>
          </a:p>
        </p:txBody>
      </p:sp>
      <p:pic>
        <p:nvPicPr>
          <p:cNvPr id="58372" name="Picture 9" descr="Picture 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" y="5681134"/>
            <a:ext cx="1555750" cy="903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1668463" y="7236884"/>
            <a:ext cx="1846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2481264" y="1991784"/>
            <a:ext cx="6213475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</a:rPr>
              <a:t>2 billion Internet users</a:t>
            </a:r>
          </a:p>
          <a:p>
            <a:endParaRPr lang="en-US" sz="4000" b="1" dirty="0" smtClean="0">
              <a:solidFill>
                <a:srgbClr val="FFFFFF"/>
              </a:solidFill>
            </a:endParaRPr>
          </a:p>
          <a:p>
            <a:pPr algn="ctr"/>
            <a:r>
              <a:rPr lang="en-US" sz="3600" b="1" dirty="0" smtClean="0">
                <a:solidFill>
                  <a:srgbClr val="FFFFFF"/>
                </a:solidFill>
              </a:rPr>
              <a:t>3.4% of GDP</a:t>
            </a:r>
          </a:p>
          <a:p>
            <a:pPr algn="ctr"/>
            <a:endParaRPr lang="en-US" sz="3600" b="1" dirty="0" smtClean="0">
              <a:solidFill>
                <a:srgbClr val="FFFFFF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FFFFF"/>
                </a:solidFill>
              </a:rPr>
              <a:t>21% of GDP growth in the last 5 years in mature economies accounted for by the Internet</a:t>
            </a:r>
          </a:p>
          <a:p>
            <a:pPr algn="ctr"/>
            <a:endParaRPr lang="en-US" sz="2000" b="1" dirty="0">
              <a:solidFill>
                <a:srgbClr val="FFFFFF"/>
              </a:solidFill>
            </a:endParaRPr>
          </a:p>
        </p:txBody>
      </p:sp>
      <p:pic>
        <p:nvPicPr>
          <p:cNvPr id="14340" name="Picture 9" descr="Picture 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" y="5681134"/>
            <a:ext cx="1555750" cy="903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5" descr="hous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064" y="1087968"/>
            <a:ext cx="9144000" cy="577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246064" y="0"/>
            <a:ext cx="9109075" cy="1077384"/>
          </a:xfrm>
        </p:spPr>
        <p:txBody>
          <a:bodyPr/>
          <a:lstStyle/>
          <a:p>
            <a:pPr algn="l"/>
            <a:r>
              <a:rPr lang="en-US" sz="2800" b="1" dirty="0"/>
              <a:t>The Internet is a powerful catalyst for job </a:t>
            </a:r>
            <a:r>
              <a:rPr lang="en-US" sz="2800" b="1" dirty="0" smtClean="0"/>
              <a:t>creation</a:t>
            </a:r>
            <a:endParaRPr lang="en-US" sz="2500" b="1" dirty="0" smtClean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413" name="Rectangle 17"/>
          <p:cNvSpPr>
            <a:spLocks noChangeArrowheads="1"/>
          </p:cNvSpPr>
          <p:nvPr/>
        </p:nvSpPr>
        <p:spPr bwMode="auto">
          <a:xfrm>
            <a:off x="584200" y="1913468"/>
            <a:ext cx="2260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400" dirty="0" smtClean="0"/>
              <a:t>2.4 jobs created for every job destroyed.</a:t>
            </a:r>
          </a:p>
          <a:p>
            <a:endParaRPr lang="en-US" sz="1600" dirty="0" smtClean="0"/>
          </a:p>
          <a:p>
            <a:pPr algn="r"/>
            <a:r>
              <a:rPr lang="en-US" sz="1600" dirty="0" smtClean="0"/>
              <a:t>McKinsey Global SME Survey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9" descr="shutterstock_28272065.jpg"/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>
            <a:fillRect/>
          </a:stretch>
        </p:blipFill>
        <p:spPr bwMode="auto">
          <a:xfrm rot="-5400000">
            <a:off x="1677458" y="-585257"/>
            <a:ext cx="5789084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itle 1"/>
          <p:cNvSpPr>
            <a:spLocks noGrp="1"/>
          </p:cNvSpPr>
          <p:nvPr>
            <p:ph type="title" idx="4294967295"/>
          </p:nvPr>
        </p:nvSpPr>
        <p:spPr>
          <a:xfrm>
            <a:off x="254001" y="-27517"/>
            <a:ext cx="9109075" cy="1077384"/>
          </a:xfrm>
        </p:spPr>
        <p:txBody>
          <a:bodyPr/>
          <a:lstStyle/>
          <a:p>
            <a:pPr algn="l"/>
            <a:r>
              <a:rPr lang="en-US" sz="2500" b="1" dirty="0" smtClean="0">
                <a:latin typeface="Arial" charset="0"/>
                <a:ea typeface="Arial" charset="0"/>
                <a:cs typeface="Arial" charset="0"/>
              </a:rPr>
              <a:t>The Internet is big and continues to grow</a:t>
            </a:r>
            <a:endParaRPr lang="en-US" sz="2500" b="1" i="1" dirty="0" smtClean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744538" y="1902884"/>
            <a:ext cx="7738533" cy="3979333"/>
            <a:chOff x="745066" y="1426720"/>
            <a:chExt cx="7738534" cy="2985667"/>
          </a:xfrm>
        </p:grpSpPr>
        <p:grpSp>
          <p:nvGrpSpPr>
            <p:cNvPr id="3" name="Group 40"/>
            <p:cNvGrpSpPr>
              <a:grpSpLocks/>
            </p:cNvGrpSpPr>
            <p:nvPr/>
          </p:nvGrpSpPr>
          <p:grpSpPr bwMode="auto">
            <a:xfrm>
              <a:off x="745066" y="1426720"/>
              <a:ext cx="7699376" cy="2985667"/>
              <a:chOff x="745066" y="1426720"/>
              <a:chExt cx="7699376" cy="2985667"/>
            </a:xfrm>
          </p:grpSpPr>
          <p:pic>
            <p:nvPicPr>
              <p:cNvPr id="27" name="Picture 13" descr="theonlineopp2.jpg"/>
              <p:cNvPicPr>
                <a:picLocks noChangeAspect="1"/>
              </p:cNvPicPr>
              <p:nvPr/>
            </p:nvPicPr>
            <p:blipFill>
              <a:blip r:embed="rId4"/>
              <a:srcRect l="3056" t="25469" b="7576"/>
              <a:stretch>
                <a:fillRect/>
              </a:stretch>
            </p:blipFill>
            <p:spPr bwMode="auto">
              <a:xfrm>
                <a:off x="745066" y="1426720"/>
                <a:ext cx="7699376" cy="2985667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23566" name="Picture 13" descr="build_2_shop_transform.png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058104" y="2586792"/>
                <a:ext cx="3332363" cy="9665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559" name="Title 4"/>
            <p:cNvSpPr txBox="1">
              <a:spLocks/>
            </p:cNvSpPr>
            <p:nvPr/>
          </p:nvSpPr>
          <p:spPr bwMode="auto">
            <a:xfrm>
              <a:off x="1052513" y="3132138"/>
              <a:ext cx="66294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FF3AA3"/>
                </a:solidFill>
                <a:latin typeface="Calibri" charset="0"/>
              </a:endParaRPr>
            </a:p>
          </p:txBody>
        </p:sp>
        <p:sp>
          <p:nvSpPr>
            <p:cNvPr id="23560" name="Title 4"/>
            <p:cNvSpPr txBox="1">
              <a:spLocks/>
            </p:cNvSpPr>
            <p:nvPr/>
          </p:nvSpPr>
          <p:spPr bwMode="auto">
            <a:xfrm>
              <a:off x="5063066" y="1701800"/>
              <a:ext cx="1168401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</a:pPr>
              <a:endParaRPr lang="en-US" sz="3600" dirty="0">
                <a:solidFill>
                  <a:srgbClr val="000000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3561" name="Title 4"/>
            <p:cNvSpPr txBox="1">
              <a:spLocks/>
            </p:cNvSpPr>
            <p:nvPr/>
          </p:nvSpPr>
          <p:spPr bwMode="auto">
            <a:xfrm>
              <a:off x="5311766" y="1735664"/>
              <a:ext cx="2782368" cy="66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prstTxWarp prst="textNoShape">
                <a:avLst/>
              </a:prstTxWarp>
            </a:bodyPr>
            <a:lstStyle/>
            <a:p>
              <a:r>
                <a:rPr lang="en-US" sz="1600" dirty="0" smtClean="0">
                  <a:solidFill>
                    <a:srgbClr val="000000"/>
                  </a:solidFill>
                  <a:ea typeface="Arial" charset="0"/>
                  <a:cs typeface="Arial" charset="0"/>
                </a:rPr>
                <a:t>Internet-related consumption bigger than agriculture and energy</a:t>
              </a:r>
              <a:endParaRPr lang="en-US" sz="1600" dirty="0">
                <a:solidFill>
                  <a:srgbClr val="000000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3562" name="Title 4"/>
            <p:cNvSpPr txBox="1">
              <a:spLocks/>
            </p:cNvSpPr>
            <p:nvPr/>
          </p:nvSpPr>
          <p:spPr bwMode="auto">
            <a:xfrm>
              <a:off x="5311765" y="2615670"/>
              <a:ext cx="911231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</a:pPr>
              <a:endParaRPr lang="en-US" sz="3600" dirty="0">
                <a:solidFill>
                  <a:srgbClr val="000000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3563" name="Title 4"/>
            <p:cNvSpPr txBox="1">
              <a:spLocks/>
            </p:cNvSpPr>
            <p:nvPr/>
          </p:nvSpPr>
          <p:spPr bwMode="auto">
            <a:xfrm>
              <a:off x="6146797" y="2724502"/>
              <a:ext cx="2336803" cy="780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rgbClr val="000000"/>
                </a:solidFill>
                <a:ea typeface="Arial" charset="0"/>
                <a:cs typeface="Arial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5311237" y="3487531"/>
            <a:ext cx="3171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Total </a:t>
            </a:r>
            <a:r>
              <a:rPr lang="en-US" sz="1600" dirty="0"/>
              <a:t>contribution to the GDP is bigger than the GDP of Spain or </a:t>
            </a:r>
            <a:r>
              <a:rPr lang="en-US" sz="1600" dirty="0" smtClean="0"/>
              <a:t>Canada; growing </a:t>
            </a:r>
            <a:r>
              <a:rPr lang="en-US" sz="1600" dirty="0"/>
              <a:t>faster than Brazil.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 txBox="1">
            <a:spLocks/>
          </p:cNvSpPr>
          <p:nvPr/>
        </p:nvSpPr>
        <p:spPr bwMode="auto">
          <a:xfrm>
            <a:off x="900113" y="3972984"/>
            <a:ext cx="6629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endParaRPr lang="en-US" sz="2400">
              <a:solidFill>
                <a:srgbClr val="FF3AA3"/>
              </a:solidFill>
              <a:latin typeface="Calibri" charset="0"/>
            </a:endParaRPr>
          </a:p>
        </p:txBody>
      </p:sp>
      <p:sp>
        <p:nvSpPr>
          <p:cNvPr id="18435" name="Title 4"/>
          <p:cNvSpPr txBox="1">
            <a:spLocks/>
          </p:cNvSpPr>
          <p:nvPr/>
        </p:nvSpPr>
        <p:spPr bwMode="auto">
          <a:xfrm>
            <a:off x="900113" y="3972984"/>
            <a:ext cx="6629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endParaRPr lang="en-US" sz="2400">
              <a:solidFill>
                <a:srgbClr val="FF3AA3"/>
              </a:solidFill>
              <a:latin typeface="Calibri" charset="0"/>
            </a:endParaRPr>
          </a:p>
        </p:txBody>
      </p:sp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46064" y="0"/>
            <a:ext cx="9109075" cy="1077384"/>
          </a:xfrm>
        </p:spPr>
        <p:txBody>
          <a:bodyPr/>
          <a:lstStyle/>
          <a:p>
            <a:pPr algn="l"/>
            <a:r>
              <a:rPr lang="en-US" sz="2500" b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75% of Internet impact arises from traditional industries</a:t>
            </a:r>
            <a:endParaRPr lang="en-US" sz="2500" b="1" dirty="0" smtClean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8437" name="Picture 9" descr="hand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077384"/>
            <a:ext cx="9180513" cy="578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-9525" y="1090085"/>
            <a:ext cx="9153525" cy="5767916"/>
            <a:chOff x="0" y="808038"/>
            <a:chExt cx="9152466" cy="4325937"/>
          </a:xfrm>
        </p:grpSpPr>
        <p:pic>
          <p:nvPicPr>
            <p:cNvPr id="27656" name="Picture 21" descr="blue-top.png"/>
            <p:cNvPicPr>
              <a:picLocks noChangeAspect="1"/>
            </p:cNvPicPr>
            <p:nvPr/>
          </p:nvPicPr>
          <p:blipFill>
            <a:blip r:embed="rId3"/>
            <a:srcRect r="36481"/>
            <a:stretch>
              <a:fillRect/>
            </a:stretch>
          </p:blipFill>
          <p:spPr bwMode="auto">
            <a:xfrm>
              <a:off x="0" y="808038"/>
              <a:ext cx="6705600" cy="1530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7" name="Picture 5" descr="grass1.png"/>
            <p:cNvPicPr>
              <a:picLocks noChangeAspect="1"/>
            </p:cNvPicPr>
            <p:nvPr/>
          </p:nvPicPr>
          <p:blipFill>
            <a:blip r:embed="rId4">
              <a:alphaModFix amt="50000"/>
            </a:blip>
            <a:srcRect/>
            <a:stretch>
              <a:fillRect/>
            </a:stretch>
          </p:blipFill>
          <p:spPr bwMode="auto">
            <a:xfrm>
              <a:off x="8467" y="815975"/>
              <a:ext cx="9143999" cy="431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651" name="Title 1"/>
          <p:cNvSpPr>
            <a:spLocks noGrp="1"/>
          </p:cNvSpPr>
          <p:nvPr>
            <p:ph type="title" idx="4294967295"/>
          </p:nvPr>
        </p:nvSpPr>
        <p:spPr>
          <a:xfrm>
            <a:off x="254001" y="-27517"/>
            <a:ext cx="9109075" cy="1077384"/>
          </a:xfrm>
        </p:spPr>
        <p:txBody>
          <a:bodyPr/>
          <a:lstStyle/>
          <a:p>
            <a:pPr algn="l"/>
            <a:r>
              <a:rPr lang="en-US" sz="2500" b="1" dirty="0" smtClean="0">
                <a:latin typeface="Arial" charset="0"/>
                <a:ea typeface="Arial" charset="0"/>
                <a:cs typeface="Arial" charset="0"/>
              </a:rPr>
              <a:t>10% increase in productivity for </a:t>
            </a:r>
            <a:r>
              <a:rPr lang="en-US" sz="2500" b="1" dirty="0" err="1" smtClean="0">
                <a:latin typeface="Arial" charset="0"/>
                <a:ea typeface="Arial" charset="0"/>
                <a:cs typeface="Arial" charset="0"/>
              </a:rPr>
              <a:t>SMEs</a:t>
            </a:r>
            <a:endParaRPr lang="en-US" sz="2500" b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0408" name="Picture 11" descr="slide_15_1.jpg"/>
          <p:cNvPicPr>
            <a:picLocks noChangeAspect="1"/>
          </p:cNvPicPr>
          <p:nvPr/>
        </p:nvPicPr>
        <p:blipFill>
          <a:blip r:embed="rId5"/>
          <a:srcRect r="7635"/>
          <a:stretch>
            <a:fillRect/>
          </a:stretch>
        </p:blipFill>
        <p:spPr bwMode="auto">
          <a:xfrm>
            <a:off x="685800" y="1748367"/>
            <a:ext cx="4148138" cy="441536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568826" y="4233333"/>
            <a:ext cx="4079875" cy="1524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655" name="Rectangle 55"/>
          <p:cNvSpPr>
            <a:spLocks noChangeArrowheads="1"/>
          </p:cNvSpPr>
          <p:nvPr/>
        </p:nvSpPr>
        <p:spPr bwMode="auto">
          <a:xfrm>
            <a:off x="4622800" y="4356100"/>
            <a:ext cx="4140200" cy="12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 err="1" smtClean="0"/>
              <a:t>SMEs</a:t>
            </a:r>
            <a:r>
              <a:rPr lang="en-US" sz="2400" dirty="0" smtClean="0"/>
              <a:t> heavily using web technology grow and export 2x as much as others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1" y="1090085"/>
            <a:ext cx="9153525" cy="5767916"/>
            <a:chOff x="0" y="808038"/>
            <a:chExt cx="9152466" cy="4325937"/>
          </a:xfrm>
        </p:grpSpPr>
        <p:pic>
          <p:nvPicPr>
            <p:cNvPr id="19463" name="Picture 21" descr="blue-top.png"/>
            <p:cNvPicPr>
              <a:picLocks noChangeAspect="1"/>
            </p:cNvPicPr>
            <p:nvPr/>
          </p:nvPicPr>
          <p:blipFill>
            <a:blip r:embed="rId3"/>
            <a:srcRect r="36481"/>
            <a:stretch>
              <a:fillRect/>
            </a:stretch>
          </p:blipFill>
          <p:spPr bwMode="auto">
            <a:xfrm>
              <a:off x="0" y="808038"/>
              <a:ext cx="6705600" cy="1530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4" name="Picture 5" descr="grass1.png"/>
            <p:cNvPicPr>
              <a:picLocks noChangeAspect="1"/>
            </p:cNvPicPr>
            <p:nvPr/>
          </p:nvPicPr>
          <p:blipFill>
            <a:blip r:embed="rId4">
              <a:alphaModFix amt="50000"/>
            </a:blip>
            <a:srcRect/>
            <a:stretch>
              <a:fillRect/>
            </a:stretch>
          </p:blipFill>
          <p:spPr bwMode="auto">
            <a:xfrm>
              <a:off x="8467" y="815975"/>
              <a:ext cx="9143999" cy="431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59" name="Title 1"/>
          <p:cNvSpPr>
            <a:spLocks noGrp="1"/>
          </p:cNvSpPr>
          <p:nvPr>
            <p:ph type="title" idx="4294967295"/>
          </p:nvPr>
        </p:nvSpPr>
        <p:spPr>
          <a:xfrm>
            <a:off x="254001" y="-27517"/>
            <a:ext cx="9109075" cy="1077384"/>
          </a:xfrm>
        </p:spPr>
        <p:txBody>
          <a:bodyPr/>
          <a:lstStyle/>
          <a:p>
            <a:pPr algn="l"/>
            <a:r>
              <a:rPr lang="en-US" sz="2500" b="1" dirty="0" smtClean="0">
                <a:latin typeface="Arial" charset="0"/>
                <a:ea typeface="Arial" charset="0"/>
                <a:cs typeface="Arial" charset="0"/>
              </a:rPr>
              <a:t>Consumer Surplus is $28/month</a:t>
            </a:r>
            <a:endParaRPr lang="en-US" sz="2500" b="1" dirty="0" smtClean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389064" y="1670051"/>
            <a:ext cx="6281737" cy="3996267"/>
          </a:xfrm>
          <a:prstGeom prst="rect">
            <a:avLst/>
          </a:prstGeom>
          <a:solidFill>
            <a:srgbClr val="FFFFFF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462" name="Picture 9" descr="cloud_computing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4139" y="781051"/>
            <a:ext cx="6486525" cy="543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161408" y="806506"/>
            <a:ext cx="9144000" cy="5770033"/>
            <a:chOff x="0" y="815975"/>
            <a:chExt cx="9144000" cy="4327525"/>
          </a:xfrm>
        </p:grpSpPr>
        <p:pic>
          <p:nvPicPr>
            <p:cNvPr id="25612" name="Picture 11"/>
            <p:cNvPicPr>
              <a:picLocks noChangeAspect="1"/>
            </p:cNvPicPr>
            <p:nvPr/>
          </p:nvPicPr>
          <p:blipFill>
            <a:blip r:embed="rId3"/>
            <a:srcRect t="9731" b="6506"/>
            <a:stretch>
              <a:fillRect/>
            </a:stretch>
          </p:blipFill>
          <p:spPr bwMode="auto">
            <a:xfrm>
              <a:off x="0" y="815975"/>
              <a:ext cx="9144000" cy="432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3" name="Picture 23" descr="hand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792347" y="1316275"/>
              <a:ext cx="621703" cy="715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4" name="Picture 24" descr="hand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2816780">
              <a:off x="6386880" y="2383074"/>
              <a:ext cx="621703" cy="715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5" name="Picture 25" descr="hand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1632288">
              <a:off x="4836458" y="2848742"/>
              <a:ext cx="621703" cy="715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6" name="Picture 26" descr="hand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582467">
              <a:off x="1610659" y="4380482"/>
              <a:ext cx="621703" cy="715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7" name="Picture 27" descr="hand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1866377">
              <a:off x="2999193" y="2771814"/>
              <a:ext cx="621703" cy="715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8" name="Picture 19" descr="magnifyer-01.png"/>
            <p:cNvPicPr>
              <a:picLocks noChangeAspect="1"/>
            </p:cNvPicPr>
            <p:nvPr/>
          </p:nvPicPr>
          <p:blipFill>
            <a:blip r:embed="rId5"/>
            <a:srcRect l="16370" t="15865"/>
            <a:stretch>
              <a:fillRect/>
            </a:stretch>
          </p:blipFill>
          <p:spPr bwMode="auto">
            <a:xfrm>
              <a:off x="0" y="815975"/>
              <a:ext cx="6084649" cy="432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3" name="Title 4"/>
          <p:cNvSpPr txBox="1">
            <a:spLocks/>
          </p:cNvSpPr>
          <p:nvPr/>
        </p:nvSpPr>
        <p:spPr bwMode="auto">
          <a:xfrm>
            <a:off x="900113" y="3972984"/>
            <a:ext cx="6629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endParaRPr lang="en-US" sz="2400">
              <a:solidFill>
                <a:srgbClr val="FF3AA3"/>
              </a:solidFill>
              <a:latin typeface="Calibri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58764" y="1701800"/>
            <a:ext cx="3253034" cy="1405618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5609" name="Title 4"/>
          <p:cNvSpPr txBox="1">
            <a:spLocks/>
          </p:cNvSpPr>
          <p:nvPr/>
        </p:nvSpPr>
        <p:spPr bwMode="auto">
          <a:xfrm>
            <a:off x="482601" y="1761067"/>
            <a:ext cx="15160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endParaRPr lang="en-US" sz="2000" dirty="0">
              <a:solidFill>
                <a:srgbClr val="000000"/>
              </a:solidFill>
              <a:ea typeface="Arial" charset="0"/>
              <a:cs typeface="Arial" charset="0"/>
            </a:endParaRPr>
          </a:p>
        </p:txBody>
      </p:sp>
      <p:sp>
        <p:nvSpPr>
          <p:cNvPr id="25610" name="Title 4"/>
          <p:cNvSpPr txBox="1">
            <a:spLocks/>
          </p:cNvSpPr>
          <p:nvPr/>
        </p:nvSpPr>
        <p:spPr bwMode="auto">
          <a:xfrm>
            <a:off x="482601" y="1701800"/>
            <a:ext cx="3029197" cy="97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endParaRPr lang="en-US" sz="1600" dirty="0">
              <a:solidFill>
                <a:srgbClr val="000000"/>
              </a:solidFill>
              <a:ea typeface="Arial" charset="0"/>
              <a:cs typeface="Arial" charset="0"/>
            </a:endParaRPr>
          </a:p>
        </p:txBody>
      </p:sp>
      <p:sp>
        <p:nvSpPr>
          <p:cNvPr id="25611" name="Title 1"/>
          <p:cNvSpPr>
            <a:spLocks noGrp="1"/>
          </p:cNvSpPr>
          <p:nvPr>
            <p:ph type="title" idx="4294967295"/>
          </p:nvPr>
        </p:nvSpPr>
        <p:spPr>
          <a:xfrm>
            <a:off x="254001" y="-27517"/>
            <a:ext cx="9109075" cy="1077384"/>
          </a:xfrm>
        </p:spPr>
        <p:txBody>
          <a:bodyPr/>
          <a:lstStyle/>
          <a:p>
            <a:pPr algn="l"/>
            <a:r>
              <a:rPr lang="en-US" sz="2500" b="1" dirty="0" smtClean="0">
                <a:latin typeface="Arial" charset="0"/>
                <a:ea typeface="Arial" charset="0"/>
                <a:cs typeface="Arial" charset="0"/>
              </a:rPr>
              <a:t>What does this mean for TPP?</a:t>
            </a:r>
            <a:endParaRPr lang="en-US" sz="2500" b="1" i="1" dirty="0" smtClean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6520" y="1982969"/>
            <a:ext cx="2684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21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Century Trade</a:t>
            </a:r>
          </a:p>
          <a:p>
            <a:pPr algn="ctr"/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5596928" y="4913433"/>
            <a:ext cx="277213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Innovation for</a:t>
            </a:r>
          </a:p>
          <a:p>
            <a:pPr algn="ctr"/>
            <a:r>
              <a:rPr lang="en-US" sz="2400" dirty="0" smtClean="0"/>
              <a:t>Today and Tomorrow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46064" y="0"/>
            <a:ext cx="9109075" cy="1077384"/>
          </a:xfrm>
        </p:spPr>
        <p:txBody>
          <a:bodyPr/>
          <a:lstStyle/>
          <a:p>
            <a:pPr algn="l"/>
            <a:r>
              <a:rPr lang="en-US" sz="2500" b="1" smtClean="0">
                <a:latin typeface="Arial" charset="0"/>
                <a:ea typeface="Arial" charset="0"/>
                <a:cs typeface="Arial" charset="0"/>
              </a:rPr>
              <a:t>The Internet delivers global reach</a:t>
            </a:r>
          </a:p>
        </p:txBody>
      </p:sp>
      <p:pic>
        <p:nvPicPr>
          <p:cNvPr id="16387" name="Picture 10" descr="www.png"/>
          <p:cNvPicPr>
            <a:picLocks noChangeAspect="1"/>
          </p:cNvPicPr>
          <p:nvPr/>
        </p:nvPicPr>
        <p:blipFill>
          <a:blip r:embed="rId2"/>
          <a:srcRect t="21057" r="22659"/>
          <a:stretch>
            <a:fillRect/>
          </a:stretch>
        </p:blipFill>
        <p:spPr bwMode="auto">
          <a:xfrm>
            <a:off x="0" y="1083733"/>
            <a:ext cx="9144000" cy="577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244</Words>
  <Application>Microsoft Macintosh PowerPoint</Application>
  <PresentationFormat>On-screen Show (4:3)</PresentationFormat>
  <Paragraphs>48</Paragraphs>
  <Slides>17</Slides>
  <Notes>11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The Internet is a powerful catalyst for job creation</vt:lpstr>
      <vt:lpstr>The Internet is big and continues to grow</vt:lpstr>
      <vt:lpstr>75% of Internet impact arises from traditional industries</vt:lpstr>
      <vt:lpstr>10% increase in productivity for SMEs</vt:lpstr>
      <vt:lpstr>Consumer Surplus is $28/month</vt:lpstr>
      <vt:lpstr>What does this mean for TPP?</vt:lpstr>
      <vt:lpstr>The Internet delivers global reach</vt:lpstr>
      <vt:lpstr>Internet is the trade route of the 21st century</vt:lpstr>
      <vt:lpstr>Innovation is growth</vt:lpstr>
      <vt:lpstr>Internet is enabling new business models</vt:lpstr>
      <vt:lpstr>Flexibility for a changing world</vt:lpstr>
      <vt:lpstr>Safe Harbors for Internet Intermediaries</vt:lpstr>
      <vt:lpstr>Technology can fix the problem</vt:lpstr>
      <vt:lpstr>Internet is a key driver  of economic growth</vt:lpstr>
      <vt:lpstr>Slide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Ann Lavin</dc:creator>
  <cp:lastModifiedBy>Ann Lavin</cp:lastModifiedBy>
  <cp:revision>2</cp:revision>
  <dcterms:created xsi:type="dcterms:W3CDTF">2011-06-18T14:25:51Z</dcterms:created>
  <dcterms:modified xsi:type="dcterms:W3CDTF">2011-06-19T04:32:54Z</dcterms:modified>
</cp:coreProperties>
</file>